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 id="266"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p:restoredTop sz="96327"/>
  </p:normalViewPr>
  <p:slideViewPr>
    <p:cSldViewPr snapToGrid="0" snapToObjects="1">
      <p:cViewPr varScale="1">
        <p:scale>
          <a:sx n="128" d="100"/>
          <a:sy n="128"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1/7/21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1/7/21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maps.princeton.edu/catalog/nyu-2451-3457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91FE-702A-4247-A059-BD4FCC303A72}"/>
              </a:ext>
            </a:extLst>
          </p:cNvPr>
          <p:cNvSpPr>
            <a:spLocks noGrp="1"/>
          </p:cNvSpPr>
          <p:nvPr>
            <p:ph type="ctrTitle"/>
          </p:nvPr>
        </p:nvSpPr>
        <p:spPr>
          <a:xfrm>
            <a:off x="810001" y="1709529"/>
            <a:ext cx="10572000" cy="2710669"/>
          </a:xfrm>
        </p:spPr>
        <p:txBody>
          <a:bodyPr/>
          <a:lstStyle/>
          <a:p>
            <a:pPr>
              <a:lnSpc>
                <a:spcPct val="150000"/>
              </a:lnSpc>
            </a:pPr>
            <a:r>
              <a:rPr lang="en-US" altLang="zh-CN" sz="2800" dirty="0">
                <a:latin typeface="Avenir Black" panose="02000503020000020003" pitchFamily="2" charset="0"/>
              </a:rPr>
              <a:t>Capstone</a:t>
            </a:r>
            <a:r>
              <a:rPr lang="zh-CN" altLang="en-US" sz="2800" dirty="0">
                <a:latin typeface="Avenir Black" panose="02000503020000020003" pitchFamily="2" charset="0"/>
              </a:rPr>
              <a:t> </a:t>
            </a:r>
            <a:r>
              <a:rPr lang="en-US" altLang="zh-CN" sz="2800" dirty="0">
                <a:latin typeface="Avenir Black" panose="02000503020000020003" pitchFamily="2" charset="0"/>
              </a:rPr>
              <a:t>Project</a:t>
            </a:r>
            <a:br>
              <a:rPr lang="en-US" altLang="zh-CN" dirty="0">
                <a:latin typeface="Avenir Black" panose="02000503020000020003" pitchFamily="2" charset="0"/>
              </a:rPr>
            </a:br>
            <a:r>
              <a:rPr lang="en-US" altLang="zh-CN" dirty="0">
                <a:latin typeface="Avenir Black" panose="02000503020000020003" pitchFamily="2" charset="0"/>
              </a:rPr>
              <a:t>The</a:t>
            </a:r>
            <a:r>
              <a:rPr lang="zh-CN" altLang="en-US" dirty="0">
                <a:latin typeface="Avenir Black" panose="02000503020000020003" pitchFamily="2" charset="0"/>
              </a:rPr>
              <a:t> </a:t>
            </a:r>
            <a:r>
              <a:rPr lang="en-US" altLang="zh-CN" dirty="0">
                <a:latin typeface="Avenir Black" panose="02000503020000020003" pitchFamily="2" charset="0"/>
              </a:rPr>
              <a:t>Battle</a:t>
            </a:r>
            <a:r>
              <a:rPr lang="zh-CN" altLang="en-US" dirty="0">
                <a:latin typeface="Avenir Black" panose="02000503020000020003" pitchFamily="2" charset="0"/>
              </a:rPr>
              <a:t> </a:t>
            </a:r>
            <a:r>
              <a:rPr lang="en-US" altLang="zh-CN" dirty="0">
                <a:latin typeface="Avenir Black" panose="02000503020000020003" pitchFamily="2" charset="0"/>
              </a:rPr>
              <a:t>of</a:t>
            </a:r>
            <a:r>
              <a:rPr lang="zh-CN" altLang="en-US" dirty="0">
                <a:latin typeface="Avenir Black" panose="02000503020000020003" pitchFamily="2" charset="0"/>
              </a:rPr>
              <a:t> </a:t>
            </a:r>
            <a:r>
              <a:rPr lang="en-US" altLang="zh-CN" dirty="0">
                <a:latin typeface="Avenir Black" panose="02000503020000020003" pitchFamily="2" charset="0"/>
              </a:rPr>
              <a:t>Neighborhood</a:t>
            </a:r>
            <a:endParaRPr lang="en-CN" dirty="0">
              <a:latin typeface="Avenir Black" panose="02000503020000020003" pitchFamily="2" charset="0"/>
            </a:endParaRPr>
          </a:p>
        </p:txBody>
      </p:sp>
      <p:sp>
        <p:nvSpPr>
          <p:cNvPr id="3" name="Subtitle 2">
            <a:extLst>
              <a:ext uri="{FF2B5EF4-FFF2-40B4-BE49-F238E27FC236}">
                <a16:creationId xmlns:a16="http://schemas.microsoft.com/office/drawing/2014/main" id="{0BABF946-70EB-664B-848C-D4B75C374BDB}"/>
              </a:ext>
            </a:extLst>
          </p:cNvPr>
          <p:cNvSpPr>
            <a:spLocks noGrp="1"/>
          </p:cNvSpPr>
          <p:nvPr>
            <p:ph type="subTitle" idx="1"/>
          </p:nvPr>
        </p:nvSpPr>
        <p:spPr/>
        <p:txBody>
          <a:bodyPr/>
          <a:lstStyle/>
          <a:p>
            <a:r>
              <a:rPr lang="en-US" altLang="zh-CN" dirty="0">
                <a:latin typeface="Avenir Black" panose="02000503020000020003" pitchFamily="2" charset="0"/>
              </a:rPr>
              <a:t>New</a:t>
            </a:r>
            <a:r>
              <a:rPr lang="zh-CN" altLang="en-US" dirty="0">
                <a:latin typeface="Avenir Black" panose="02000503020000020003" pitchFamily="2" charset="0"/>
              </a:rPr>
              <a:t> </a:t>
            </a:r>
            <a:r>
              <a:rPr lang="en-US" altLang="zh-CN" dirty="0">
                <a:latin typeface="Avenir Black" panose="02000503020000020003" pitchFamily="2" charset="0"/>
              </a:rPr>
              <a:t>York</a:t>
            </a:r>
            <a:r>
              <a:rPr lang="zh-CN" altLang="en-US" dirty="0">
                <a:latin typeface="Avenir Black" panose="02000503020000020003" pitchFamily="2" charset="0"/>
              </a:rPr>
              <a:t> </a:t>
            </a:r>
            <a:r>
              <a:rPr lang="en-US" altLang="zh-CN" dirty="0">
                <a:latin typeface="Avenir Black" panose="02000503020000020003" pitchFamily="2" charset="0"/>
              </a:rPr>
              <a:t>City</a:t>
            </a:r>
            <a:r>
              <a:rPr lang="zh-CN" altLang="en-US" dirty="0">
                <a:latin typeface="Avenir Black" panose="02000503020000020003" pitchFamily="2" charset="0"/>
              </a:rPr>
              <a:t> </a:t>
            </a:r>
            <a:r>
              <a:rPr lang="en-US" altLang="zh-CN" dirty="0">
                <a:latin typeface="Avenir Black" panose="02000503020000020003" pitchFamily="2" charset="0"/>
              </a:rPr>
              <a:t>Travel</a:t>
            </a:r>
            <a:r>
              <a:rPr lang="zh-CN" altLang="en-US" dirty="0">
                <a:latin typeface="Avenir Black" panose="02000503020000020003" pitchFamily="2" charset="0"/>
              </a:rPr>
              <a:t> </a:t>
            </a:r>
            <a:r>
              <a:rPr lang="en-US" altLang="zh-CN" dirty="0">
                <a:latin typeface="Avenir Black" panose="02000503020000020003" pitchFamily="2" charset="0"/>
              </a:rPr>
              <a:t>and</a:t>
            </a:r>
            <a:r>
              <a:rPr lang="zh-CN" altLang="en-US" dirty="0">
                <a:latin typeface="Avenir Black" panose="02000503020000020003" pitchFamily="2" charset="0"/>
              </a:rPr>
              <a:t> </a:t>
            </a:r>
            <a:r>
              <a:rPr lang="en-US" altLang="zh-CN" dirty="0">
                <a:latin typeface="Avenir Black" panose="02000503020000020003" pitchFamily="2" charset="0"/>
              </a:rPr>
              <a:t>Restaurant</a:t>
            </a:r>
            <a:r>
              <a:rPr lang="zh-CN" altLang="en-US" dirty="0">
                <a:latin typeface="Avenir Black" panose="02000503020000020003" pitchFamily="2" charset="0"/>
              </a:rPr>
              <a:t> </a:t>
            </a:r>
            <a:r>
              <a:rPr lang="en-US" altLang="zh-CN" dirty="0">
                <a:latin typeface="Avenir Black" panose="02000503020000020003" pitchFamily="2" charset="0"/>
              </a:rPr>
              <a:t>Investments</a:t>
            </a:r>
            <a:r>
              <a:rPr lang="zh-CN" altLang="en-US" dirty="0">
                <a:latin typeface="Avenir Black" panose="02000503020000020003" pitchFamily="2" charset="0"/>
              </a:rPr>
              <a:t> </a:t>
            </a:r>
            <a:r>
              <a:rPr lang="en-US" altLang="zh-CN" dirty="0">
                <a:latin typeface="Avenir Black" panose="02000503020000020003" pitchFamily="2" charset="0"/>
              </a:rPr>
              <a:t>Recommender</a:t>
            </a:r>
            <a:endParaRPr lang="en-CN" dirty="0"/>
          </a:p>
        </p:txBody>
      </p:sp>
    </p:spTree>
    <p:extLst>
      <p:ext uri="{BB962C8B-B14F-4D97-AF65-F5344CB8AC3E}">
        <p14:creationId xmlns:p14="http://schemas.microsoft.com/office/powerpoint/2010/main" val="1969393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4DCA1-ABC6-C04B-AC0F-7613E8750D4F}"/>
              </a:ext>
            </a:extLst>
          </p:cNvPr>
          <p:cNvSpPr>
            <a:spLocks noGrp="1"/>
          </p:cNvSpPr>
          <p:nvPr>
            <p:ph type="title"/>
          </p:nvPr>
        </p:nvSpPr>
        <p:spPr/>
        <p:txBody>
          <a:bodyPr/>
          <a:lstStyle/>
          <a:p>
            <a:r>
              <a:rPr lang="en-US" altLang="zh-CN" dirty="0"/>
              <a:t>Visualize</a:t>
            </a:r>
            <a:r>
              <a:rPr lang="zh-CN" altLang="en-US" dirty="0"/>
              <a:t> </a:t>
            </a:r>
            <a:r>
              <a:rPr lang="en-US" altLang="zh-CN" dirty="0"/>
              <a:t>the</a:t>
            </a:r>
            <a:r>
              <a:rPr lang="zh-CN" altLang="en-US" dirty="0"/>
              <a:t> </a:t>
            </a:r>
            <a:r>
              <a:rPr lang="en-US" altLang="zh-CN" dirty="0"/>
              <a:t>top</a:t>
            </a:r>
            <a:r>
              <a:rPr lang="zh-CN" altLang="en-US" dirty="0"/>
              <a:t> </a:t>
            </a:r>
            <a:r>
              <a:rPr lang="en-US" altLang="zh-CN" dirty="0"/>
              <a:t>10</a:t>
            </a:r>
            <a:r>
              <a:rPr lang="zh-CN" altLang="en-US" dirty="0"/>
              <a:t> </a:t>
            </a:r>
            <a:r>
              <a:rPr lang="en-US" altLang="zh-CN" dirty="0"/>
              <a:t>restaurants</a:t>
            </a:r>
            <a:r>
              <a:rPr lang="zh-CN" altLang="en-US" dirty="0"/>
              <a:t> </a:t>
            </a:r>
            <a:r>
              <a:rPr lang="en-US" altLang="zh-CN" dirty="0"/>
              <a:t>categories</a:t>
            </a:r>
            <a:endParaRPr lang="en-CN" dirty="0"/>
          </a:p>
        </p:txBody>
      </p:sp>
      <p:pic>
        <p:nvPicPr>
          <p:cNvPr id="5" name="Content Placeholder 4" descr="Table&#10;&#10;Description automatically generated">
            <a:extLst>
              <a:ext uri="{FF2B5EF4-FFF2-40B4-BE49-F238E27FC236}">
                <a16:creationId xmlns:a16="http://schemas.microsoft.com/office/drawing/2014/main" id="{94453068-4EC2-E346-BBBD-42D15570CF5F}"/>
              </a:ext>
            </a:extLst>
          </p:cNvPr>
          <p:cNvPicPr>
            <a:picLocks noGrp="1" noChangeAspect="1"/>
          </p:cNvPicPr>
          <p:nvPr>
            <p:ph idx="1"/>
          </p:nvPr>
        </p:nvPicPr>
        <p:blipFill>
          <a:blip r:embed="rId2"/>
          <a:stretch>
            <a:fillRect/>
          </a:stretch>
        </p:blipFill>
        <p:spPr>
          <a:xfrm>
            <a:off x="319032" y="2268799"/>
            <a:ext cx="3474805" cy="4142013"/>
          </a:xfrm>
        </p:spPr>
      </p:pic>
      <p:pic>
        <p:nvPicPr>
          <p:cNvPr id="7" name="Picture 6" descr="Chart, bar chart&#10;&#10;Description automatically generated">
            <a:extLst>
              <a:ext uri="{FF2B5EF4-FFF2-40B4-BE49-F238E27FC236}">
                <a16:creationId xmlns:a16="http://schemas.microsoft.com/office/drawing/2014/main" id="{9A5DD516-0086-244A-8E3F-82F1F7A92782}"/>
              </a:ext>
            </a:extLst>
          </p:cNvPr>
          <p:cNvPicPr>
            <a:picLocks noChangeAspect="1"/>
          </p:cNvPicPr>
          <p:nvPr/>
        </p:nvPicPr>
        <p:blipFill>
          <a:blip r:embed="rId3"/>
          <a:stretch>
            <a:fillRect/>
          </a:stretch>
        </p:blipFill>
        <p:spPr>
          <a:xfrm>
            <a:off x="4257298" y="2268799"/>
            <a:ext cx="7124700" cy="4142013"/>
          </a:xfrm>
          <a:prstGeom prst="rect">
            <a:avLst/>
          </a:prstGeom>
        </p:spPr>
      </p:pic>
    </p:spTree>
    <p:extLst>
      <p:ext uri="{BB962C8B-B14F-4D97-AF65-F5344CB8AC3E}">
        <p14:creationId xmlns:p14="http://schemas.microsoft.com/office/powerpoint/2010/main" val="710644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7D356-0B80-E648-982C-09DCDCB88ADD}"/>
              </a:ext>
            </a:extLst>
          </p:cNvPr>
          <p:cNvSpPr>
            <a:spLocks noGrp="1"/>
          </p:cNvSpPr>
          <p:nvPr>
            <p:ph type="title"/>
          </p:nvPr>
        </p:nvSpPr>
        <p:spPr/>
        <p:txBody>
          <a:bodyPr/>
          <a:lstStyle/>
          <a:p>
            <a:r>
              <a:rPr lang="en-US" altLang="zh-CN" dirty="0"/>
              <a:t>Methodology</a:t>
            </a:r>
            <a:br>
              <a:rPr lang="en-US" altLang="zh-CN" dirty="0"/>
            </a:br>
            <a:r>
              <a:rPr lang="en-US" altLang="zh-CN" sz="1800" dirty="0"/>
              <a:t>Group</a:t>
            </a:r>
            <a:r>
              <a:rPr lang="zh-CN" altLang="en-US" sz="1800" dirty="0"/>
              <a:t> </a:t>
            </a:r>
            <a:r>
              <a:rPr lang="en-US" altLang="zh-CN" sz="1800" dirty="0"/>
              <a:t>the</a:t>
            </a:r>
            <a:r>
              <a:rPr lang="zh-CN" altLang="en-US" sz="1800" dirty="0"/>
              <a:t> </a:t>
            </a:r>
            <a:r>
              <a:rPr lang="en-US" altLang="zh-CN" sz="1800" dirty="0"/>
              <a:t>neighborhoods</a:t>
            </a:r>
            <a:r>
              <a:rPr lang="zh-CN" altLang="en-US" sz="1800" dirty="0"/>
              <a:t> </a:t>
            </a:r>
            <a:r>
              <a:rPr lang="en-US" altLang="zh-CN" sz="1800" dirty="0"/>
              <a:t>into</a:t>
            </a:r>
            <a:r>
              <a:rPr lang="zh-CN" altLang="en-US" sz="1800" dirty="0"/>
              <a:t> </a:t>
            </a:r>
            <a:r>
              <a:rPr lang="en-US" altLang="zh-CN" sz="1800" dirty="0"/>
              <a:t>to</a:t>
            </a:r>
            <a:r>
              <a:rPr lang="zh-CN" altLang="en-US" sz="1800" dirty="0"/>
              <a:t> </a:t>
            </a:r>
            <a:r>
              <a:rPr lang="en-US" altLang="zh-CN" sz="1800" dirty="0"/>
              <a:t>different</a:t>
            </a:r>
            <a:r>
              <a:rPr lang="zh-CN" altLang="en-US" sz="1800" dirty="0"/>
              <a:t> </a:t>
            </a:r>
            <a:r>
              <a:rPr lang="en-US" altLang="zh-CN" sz="1800" dirty="0"/>
              <a:t>clusters</a:t>
            </a:r>
            <a:r>
              <a:rPr lang="zh-CN" altLang="en-US" sz="1800" dirty="0"/>
              <a:t> </a:t>
            </a:r>
            <a:r>
              <a:rPr lang="en-US" altLang="zh-CN" sz="1800" dirty="0"/>
              <a:t>by</a:t>
            </a:r>
            <a:r>
              <a:rPr lang="zh-CN" altLang="en-US" sz="1800" dirty="0"/>
              <a:t> </a:t>
            </a:r>
            <a:r>
              <a:rPr lang="en-US" altLang="zh-CN" sz="1800" dirty="0"/>
              <a:t>applying</a:t>
            </a:r>
            <a:r>
              <a:rPr lang="zh-CN" altLang="en-US" sz="1800" dirty="0"/>
              <a:t> </a:t>
            </a:r>
            <a:r>
              <a:rPr lang="en-US" altLang="zh-CN" sz="1800" dirty="0"/>
              <a:t>clusters</a:t>
            </a:r>
            <a:r>
              <a:rPr lang="zh-CN" altLang="en-US" sz="1800" dirty="0"/>
              <a:t> </a:t>
            </a:r>
            <a:r>
              <a:rPr lang="en-US" altLang="zh-CN" sz="1800" dirty="0"/>
              <a:t>K-means</a:t>
            </a:r>
            <a:r>
              <a:rPr lang="zh-CN" altLang="en-US" sz="1800" dirty="0"/>
              <a:t> </a:t>
            </a:r>
            <a:r>
              <a:rPr lang="en-US" altLang="zh-CN" sz="1800" dirty="0"/>
              <a:t>algorithm</a:t>
            </a:r>
            <a:r>
              <a:rPr lang="zh-CN" altLang="en-US" sz="1800" dirty="0"/>
              <a:t> </a:t>
            </a:r>
            <a:endParaRPr lang="en-CN" sz="1800" dirty="0"/>
          </a:p>
        </p:txBody>
      </p:sp>
      <p:pic>
        <p:nvPicPr>
          <p:cNvPr id="5" name="Content Placeholder 4" descr="Graphical user interface, application&#10;&#10;Description automatically generated">
            <a:extLst>
              <a:ext uri="{FF2B5EF4-FFF2-40B4-BE49-F238E27FC236}">
                <a16:creationId xmlns:a16="http://schemas.microsoft.com/office/drawing/2014/main" id="{6E395AEC-1485-C642-B871-B050EDF7F434}"/>
              </a:ext>
            </a:extLst>
          </p:cNvPr>
          <p:cNvPicPr>
            <a:picLocks noGrp="1" noChangeAspect="1"/>
          </p:cNvPicPr>
          <p:nvPr>
            <p:ph idx="1"/>
          </p:nvPr>
        </p:nvPicPr>
        <p:blipFill>
          <a:blip r:embed="rId2"/>
          <a:stretch>
            <a:fillRect/>
          </a:stretch>
        </p:blipFill>
        <p:spPr>
          <a:xfrm>
            <a:off x="819150" y="2825237"/>
            <a:ext cx="10553700" cy="3135725"/>
          </a:xfrm>
        </p:spPr>
      </p:pic>
    </p:spTree>
    <p:extLst>
      <p:ext uri="{BB962C8B-B14F-4D97-AF65-F5344CB8AC3E}">
        <p14:creationId xmlns:p14="http://schemas.microsoft.com/office/powerpoint/2010/main" val="269013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8D06-778B-A349-95E5-2941731655C1}"/>
              </a:ext>
            </a:extLst>
          </p:cNvPr>
          <p:cNvSpPr>
            <a:spLocks noGrp="1"/>
          </p:cNvSpPr>
          <p:nvPr>
            <p:ph type="title"/>
          </p:nvPr>
        </p:nvSpPr>
        <p:spPr/>
        <p:txBody>
          <a:bodyPr/>
          <a:lstStyle/>
          <a:p>
            <a:r>
              <a:rPr lang="en-US" altLang="zh-CN" dirty="0"/>
              <a:t>Results</a:t>
            </a:r>
            <a:r>
              <a:rPr lang="zh-CN" altLang="en-US" dirty="0"/>
              <a:t> </a:t>
            </a:r>
            <a:r>
              <a:rPr lang="en-US" altLang="zh-CN" dirty="0"/>
              <a:t>–</a:t>
            </a:r>
            <a:r>
              <a:rPr lang="zh-CN" altLang="en-US" dirty="0"/>
              <a:t> </a:t>
            </a:r>
            <a:r>
              <a:rPr lang="en-US" altLang="zh-CN" dirty="0"/>
              <a:t>part</a:t>
            </a:r>
            <a:r>
              <a:rPr lang="zh-CN" altLang="en-US" dirty="0"/>
              <a:t> </a:t>
            </a:r>
            <a:r>
              <a:rPr lang="en-US" altLang="zh-CN" dirty="0"/>
              <a:t>1</a:t>
            </a:r>
            <a:r>
              <a:rPr lang="zh-CN" altLang="en-US" dirty="0"/>
              <a:t> </a:t>
            </a:r>
            <a:endParaRPr lang="en-CN" dirty="0"/>
          </a:p>
        </p:txBody>
      </p:sp>
      <p:pic>
        <p:nvPicPr>
          <p:cNvPr id="5" name="Content Placeholder 4" descr="Graphical user interface&#10;&#10;Description automatically generated">
            <a:extLst>
              <a:ext uri="{FF2B5EF4-FFF2-40B4-BE49-F238E27FC236}">
                <a16:creationId xmlns:a16="http://schemas.microsoft.com/office/drawing/2014/main" id="{3F563CBA-D50E-BD47-96D1-546524BA143F}"/>
              </a:ext>
            </a:extLst>
          </p:cNvPr>
          <p:cNvPicPr>
            <a:picLocks noGrp="1" noChangeAspect="1"/>
          </p:cNvPicPr>
          <p:nvPr>
            <p:ph idx="1"/>
          </p:nvPr>
        </p:nvPicPr>
        <p:blipFill>
          <a:blip r:embed="rId2"/>
          <a:stretch>
            <a:fillRect/>
          </a:stretch>
        </p:blipFill>
        <p:spPr>
          <a:xfrm>
            <a:off x="819150" y="2338094"/>
            <a:ext cx="10553700" cy="3405775"/>
          </a:xfrm>
        </p:spPr>
      </p:pic>
    </p:spTree>
    <p:extLst>
      <p:ext uri="{BB962C8B-B14F-4D97-AF65-F5344CB8AC3E}">
        <p14:creationId xmlns:p14="http://schemas.microsoft.com/office/powerpoint/2010/main" val="3430081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70AF-1C77-814D-8664-F0EA827A6664}"/>
              </a:ext>
            </a:extLst>
          </p:cNvPr>
          <p:cNvSpPr>
            <a:spLocks noGrp="1"/>
          </p:cNvSpPr>
          <p:nvPr>
            <p:ph type="title"/>
          </p:nvPr>
        </p:nvSpPr>
        <p:spPr/>
        <p:txBody>
          <a:bodyPr/>
          <a:lstStyle/>
          <a:p>
            <a:r>
              <a:rPr lang="en-US" altLang="zh-CN" dirty="0"/>
              <a:t>Results</a:t>
            </a:r>
            <a:r>
              <a:rPr lang="zh-CN" altLang="en-US" dirty="0"/>
              <a:t> </a:t>
            </a:r>
            <a:r>
              <a:rPr lang="en-US" altLang="zh-CN" dirty="0"/>
              <a:t>–</a:t>
            </a:r>
            <a:r>
              <a:rPr lang="zh-CN" altLang="en-US" dirty="0"/>
              <a:t> </a:t>
            </a:r>
            <a:r>
              <a:rPr lang="en-US" altLang="zh-CN" dirty="0"/>
              <a:t>part</a:t>
            </a:r>
            <a:r>
              <a:rPr lang="zh-CN" altLang="en-US" dirty="0"/>
              <a:t> </a:t>
            </a:r>
            <a:r>
              <a:rPr lang="en-US" altLang="zh-CN" dirty="0"/>
              <a:t>2</a:t>
            </a:r>
            <a:endParaRPr lang="en-CN" dirty="0"/>
          </a:p>
        </p:txBody>
      </p:sp>
      <p:pic>
        <p:nvPicPr>
          <p:cNvPr id="5" name="Content Placeholder 4">
            <a:extLst>
              <a:ext uri="{FF2B5EF4-FFF2-40B4-BE49-F238E27FC236}">
                <a16:creationId xmlns:a16="http://schemas.microsoft.com/office/drawing/2014/main" id="{AF4AEE50-040A-7F4D-9D68-AC241CC898C8}"/>
              </a:ext>
            </a:extLst>
          </p:cNvPr>
          <p:cNvPicPr>
            <a:picLocks noGrp="1" noChangeAspect="1"/>
          </p:cNvPicPr>
          <p:nvPr>
            <p:ph idx="1"/>
          </p:nvPr>
        </p:nvPicPr>
        <p:blipFill>
          <a:blip r:embed="rId2"/>
          <a:stretch>
            <a:fillRect/>
          </a:stretch>
        </p:blipFill>
        <p:spPr>
          <a:xfrm>
            <a:off x="306045" y="2324139"/>
            <a:ext cx="11783109" cy="839371"/>
          </a:xfrm>
        </p:spPr>
      </p:pic>
      <p:pic>
        <p:nvPicPr>
          <p:cNvPr id="7" name="Picture 6">
            <a:extLst>
              <a:ext uri="{FF2B5EF4-FFF2-40B4-BE49-F238E27FC236}">
                <a16:creationId xmlns:a16="http://schemas.microsoft.com/office/drawing/2014/main" id="{10025E50-4FF4-2743-B61F-0A3D4F1A1F07}"/>
              </a:ext>
            </a:extLst>
          </p:cNvPr>
          <p:cNvPicPr>
            <a:picLocks noChangeAspect="1"/>
          </p:cNvPicPr>
          <p:nvPr/>
        </p:nvPicPr>
        <p:blipFill>
          <a:blip r:embed="rId3"/>
          <a:stretch>
            <a:fillRect/>
          </a:stretch>
        </p:blipFill>
        <p:spPr>
          <a:xfrm>
            <a:off x="335584" y="3604646"/>
            <a:ext cx="11783109" cy="86360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A0596B41-9901-8C49-A6B1-6D9099C3D4DC}"/>
              </a:ext>
            </a:extLst>
          </p:cNvPr>
          <p:cNvPicPr>
            <a:picLocks noChangeAspect="1"/>
          </p:cNvPicPr>
          <p:nvPr/>
        </p:nvPicPr>
        <p:blipFill>
          <a:blip r:embed="rId4"/>
          <a:stretch>
            <a:fillRect/>
          </a:stretch>
        </p:blipFill>
        <p:spPr>
          <a:xfrm>
            <a:off x="306045" y="4772512"/>
            <a:ext cx="11988800" cy="1638300"/>
          </a:xfrm>
          <a:prstGeom prst="rect">
            <a:avLst/>
          </a:prstGeom>
        </p:spPr>
      </p:pic>
    </p:spTree>
    <p:extLst>
      <p:ext uri="{BB962C8B-B14F-4D97-AF65-F5344CB8AC3E}">
        <p14:creationId xmlns:p14="http://schemas.microsoft.com/office/powerpoint/2010/main" val="3043891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00EFE-C08A-FC4C-8437-EDCAE78D6095}"/>
              </a:ext>
            </a:extLst>
          </p:cNvPr>
          <p:cNvSpPr>
            <a:spLocks noGrp="1"/>
          </p:cNvSpPr>
          <p:nvPr>
            <p:ph type="title"/>
          </p:nvPr>
        </p:nvSpPr>
        <p:spPr/>
        <p:txBody>
          <a:bodyPr/>
          <a:lstStyle/>
          <a:p>
            <a:r>
              <a:rPr lang="en-US" altLang="zh-CN" dirty="0"/>
              <a:t>Results</a:t>
            </a:r>
            <a:r>
              <a:rPr lang="zh-CN" altLang="en-US" dirty="0"/>
              <a:t> </a:t>
            </a:r>
            <a:r>
              <a:rPr lang="en-US" altLang="zh-CN" dirty="0"/>
              <a:t>–</a:t>
            </a:r>
            <a:r>
              <a:rPr lang="zh-CN" altLang="en-US" dirty="0"/>
              <a:t> </a:t>
            </a:r>
            <a:r>
              <a:rPr lang="en-US" altLang="zh-CN" dirty="0"/>
              <a:t>part</a:t>
            </a:r>
            <a:r>
              <a:rPr lang="zh-CN" altLang="en-US" dirty="0"/>
              <a:t> </a:t>
            </a:r>
            <a:r>
              <a:rPr lang="en-US" altLang="zh-CN" dirty="0"/>
              <a:t>3</a:t>
            </a:r>
            <a:endParaRPr lang="en-CN" dirty="0"/>
          </a:p>
        </p:txBody>
      </p:sp>
      <p:pic>
        <p:nvPicPr>
          <p:cNvPr id="5" name="Content Placeholder 4" descr="Table&#10;&#10;Description automatically generated">
            <a:extLst>
              <a:ext uri="{FF2B5EF4-FFF2-40B4-BE49-F238E27FC236}">
                <a16:creationId xmlns:a16="http://schemas.microsoft.com/office/drawing/2014/main" id="{9123A6C0-794D-9448-A802-8022A0AEC410}"/>
              </a:ext>
            </a:extLst>
          </p:cNvPr>
          <p:cNvPicPr>
            <a:picLocks noGrp="1" noChangeAspect="1"/>
          </p:cNvPicPr>
          <p:nvPr>
            <p:ph idx="1"/>
          </p:nvPr>
        </p:nvPicPr>
        <p:blipFill>
          <a:blip r:embed="rId2"/>
          <a:stretch>
            <a:fillRect/>
          </a:stretch>
        </p:blipFill>
        <p:spPr>
          <a:xfrm>
            <a:off x="819150" y="2271467"/>
            <a:ext cx="10553700" cy="3539028"/>
          </a:xfrm>
        </p:spPr>
      </p:pic>
    </p:spTree>
    <p:extLst>
      <p:ext uri="{BB962C8B-B14F-4D97-AF65-F5344CB8AC3E}">
        <p14:creationId xmlns:p14="http://schemas.microsoft.com/office/powerpoint/2010/main" val="1360489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B770-EE4A-C748-A6AA-A4962700471B}"/>
              </a:ext>
            </a:extLst>
          </p:cNvPr>
          <p:cNvSpPr>
            <a:spLocks noGrp="1"/>
          </p:cNvSpPr>
          <p:nvPr>
            <p:ph type="title"/>
          </p:nvPr>
        </p:nvSpPr>
        <p:spPr/>
        <p:txBody>
          <a:bodyPr/>
          <a:lstStyle/>
          <a:p>
            <a:r>
              <a:rPr lang="en-CN" dirty="0"/>
              <a:t>Discussion</a:t>
            </a:r>
            <a:r>
              <a:rPr lang="en-US" altLang="zh-CN" dirty="0"/>
              <a:t>/Conclusion</a:t>
            </a:r>
            <a:endParaRPr lang="en-CN" dirty="0"/>
          </a:p>
        </p:txBody>
      </p:sp>
      <p:sp>
        <p:nvSpPr>
          <p:cNvPr id="3" name="Content Placeholder 2">
            <a:extLst>
              <a:ext uri="{FF2B5EF4-FFF2-40B4-BE49-F238E27FC236}">
                <a16:creationId xmlns:a16="http://schemas.microsoft.com/office/drawing/2014/main" id="{A35E7A0D-ABDD-8A4A-95F0-1D16BA331AB6}"/>
              </a:ext>
            </a:extLst>
          </p:cNvPr>
          <p:cNvSpPr>
            <a:spLocks noGrp="1"/>
          </p:cNvSpPr>
          <p:nvPr>
            <p:ph idx="1"/>
          </p:nvPr>
        </p:nvSpPr>
        <p:spPr/>
        <p:txBody>
          <a:bodyPr>
            <a:normAutofit fontScale="92500" lnSpcReduction="10000"/>
          </a:bodyPr>
          <a:lstStyle/>
          <a:p>
            <a:r>
              <a:rPr lang="en-US" altLang="zh-CN" sz="1600" dirty="0"/>
              <a:t>O</a:t>
            </a:r>
            <a:r>
              <a:rPr lang="en-US" sz="1600" dirty="0"/>
              <a:t>verall </a:t>
            </a:r>
            <a:r>
              <a:rPr lang="en-US" altLang="zh-CN" sz="1600" dirty="0"/>
              <a:t>N</a:t>
            </a:r>
            <a:r>
              <a:rPr lang="en-US" sz="1600" dirty="0"/>
              <a:t>ew </a:t>
            </a:r>
            <a:r>
              <a:rPr lang="en-US" altLang="zh-CN" sz="1600" dirty="0"/>
              <a:t>Y</a:t>
            </a:r>
            <a:r>
              <a:rPr lang="en-US" sz="1600" dirty="0"/>
              <a:t>ork </a:t>
            </a:r>
            <a:r>
              <a:rPr lang="en-US" altLang="zh-CN" sz="1600" dirty="0"/>
              <a:t>C</a:t>
            </a:r>
            <a:r>
              <a:rPr lang="en-US" sz="1600" dirty="0"/>
              <a:t>ity is a divers</a:t>
            </a:r>
            <a:r>
              <a:rPr lang="en-US" altLang="zh-CN" sz="1600" dirty="0"/>
              <a:t>e</a:t>
            </a:r>
            <a:r>
              <a:rPr lang="en-US" sz="1600" dirty="0"/>
              <a:t> city. Based on the data above, </a:t>
            </a:r>
          </a:p>
          <a:p>
            <a:r>
              <a:rPr lang="en-US" sz="1600" dirty="0"/>
              <a:t>Italian Restaurant, Coffee shop, Pizza Place are the most common restaurants in the city. </a:t>
            </a:r>
          </a:p>
          <a:p>
            <a:endParaRPr lang="en-US" sz="1600" dirty="0"/>
          </a:p>
          <a:p>
            <a:r>
              <a:rPr lang="en-US" sz="1600" dirty="0"/>
              <a:t>On the other hand, there are </a:t>
            </a:r>
            <a:r>
              <a:rPr lang="en-US" altLang="zh-CN" sz="1600" dirty="0"/>
              <a:t>a</a:t>
            </a:r>
            <a:r>
              <a:rPr lang="zh-CN" altLang="en-US" sz="1600" dirty="0"/>
              <a:t> </a:t>
            </a:r>
            <a:r>
              <a:rPr lang="en-US" sz="1600" dirty="0"/>
              <a:t>few interesting things:</a:t>
            </a:r>
          </a:p>
          <a:p>
            <a:pPr marL="0" indent="0">
              <a:buNone/>
            </a:pPr>
            <a:r>
              <a:rPr lang="en-US" sz="1600" dirty="0"/>
              <a:t>	</a:t>
            </a:r>
            <a:r>
              <a:rPr lang="zh-CN" altLang="en-US" sz="1600" dirty="0"/>
              <a:t> </a:t>
            </a:r>
            <a:r>
              <a:rPr lang="en-US" sz="1600" dirty="0"/>
              <a:t> 1. In neighborhood 'Wingate‘,</a:t>
            </a:r>
            <a:r>
              <a:rPr lang="zh-CN" altLang="en-US" sz="1600" dirty="0"/>
              <a:t> </a:t>
            </a:r>
            <a:r>
              <a:rPr lang="en-US" sz="1600" dirty="0"/>
              <a:t>'</a:t>
            </a:r>
            <a:r>
              <a:rPr lang="en-US" sz="1600" dirty="0" err="1"/>
              <a:t>Holliswood</a:t>
            </a:r>
            <a:r>
              <a:rPr lang="en-US" sz="1600" dirty="0"/>
              <a:t>', and 'New Lots' , it seems like people really love fried chicken </a:t>
            </a:r>
          </a:p>
          <a:p>
            <a:pPr marL="0" indent="0">
              <a:buNone/>
            </a:pPr>
            <a:r>
              <a:rPr lang="en-US" sz="1600" dirty="0"/>
              <a:t>	</a:t>
            </a:r>
            <a:r>
              <a:rPr lang="zh-CN" altLang="en-US" sz="1600" dirty="0"/>
              <a:t> </a:t>
            </a:r>
            <a:r>
              <a:rPr lang="en-US" sz="1600" dirty="0"/>
              <a:t> 2. Boba tea shop is the most common venue in neighborhood 'Whitestone’</a:t>
            </a:r>
          </a:p>
          <a:p>
            <a:pPr marL="0" indent="0">
              <a:buNone/>
            </a:pPr>
            <a:r>
              <a:rPr lang="en-US" sz="1600" dirty="0"/>
              <a:t>	</a:t>
            </a:r>
            <a:r>
              <a:rPr lang="zh-CN" altLang="en-US" sz="1600" dirty="0"/>
              <a:t> </a:t>
            </a:r>
            <a:r>
              <a:rPr lang="en-US" sz="1600" dirty="0"/>
              <a:t> 3. Indian restaurant</a:t>
            </a:r>
            <a:r>
              <a:rPr lang="en-US" altLang="zh-CN" sz="1600" dirty="0"/>
              <a:t>s</a:t>
            </a:r>
            <a:r>
              <a:rPr lang="en-US" sz="1600" dirty="0"/>
              <a:t> </a:t>
            </a:r>
            <a:r>
              <a:rPr lang="en-US" altLang="zh-CN" sz="1600" dirty="0"/>
              <a:t>are</a:t>
            </a:r>
            <a:r>
              <a:rPr lang="en-US" sz="1600" dirty="0"/>
              <a:t> the most common restaurant in neighborhood 'Floral Park’</a:t>
            </a:r>
          </a:p>
          <a:p>
            <a:endParaRPr lang="en-US" sz="1600" dirty="0"/>
          </a:p>
          <a:p>
            <a:r>
              <a:rPr lang="en-US" altLang="zh-CN" dirty="0"/>
              <a:t>In</a:t>
            </a:r>
            <a:r>
              <a:rPr lang="zh-CN" altLang="en-US" dirty="0"/>
              <a:t> </a:t>
            </a:r>
            <a:r>
              <a:rPr lang="en-US" altLang="zh-CN" dirty="0"/>
              <a:t>conclusion</a:t>
            </a:r>
            <a:r>
              <a:rPr lang="en-US" dirty="0"/>
              <a:t>, this project involve</a:t>
            </a:r>
            <a:r>
              <a:rPr lang="en-US" altLang="zh-CN" dirty="0"/>
              <a:t>d</a:t>
            </a:r>
            <a:r>
              <a:rPr lang="zh-CN" altLang="en-US" dirty="0"/>
              <a:t> </a:t>
            </a:r>
            <a:r>
              <a:rPr lang="en-US" altLang="zh-CN" dirty="0"/>
              <a:t>lots</a:t>
            </a:r>
            <a:r>
              <a:rPr lang="zh-CN" altLang="en-US" dirty="0"/>
              <a:t> </a:t>
            </a:r>
            <a:r>
              <a:rPr lang="en-US" altLang="zh-CN" dirty="0"/>
              <a:t>of</a:t>
            </a:r>
            <a:r>
              <a:rPr lang="zh-CN" altLang="en-US" dirty="0"/>
              <a:t> </a:t>
            </a:r>
            <a:r>
              <a:rPr lang="en-US" dirty="0"/>
              <a:t>data cleaning, data wrangling, machine learning, and data visualization. </a:t>
            </a:r>
            <a:r>
              <a:rPr lang="en-US" altLang="zh-CN" dirty="0"/>
              <a:t>By</a:t>
            </a:r>
            <a:r>
              <a:rPr lang="zh-CN" altLang="en-US" dirty="0"/>
              <a:t> </a:t>
            </a:r>
            <a:r>
              <a:rPr lang="en-US" altLang="zh-CN" dirty="0"/>
              <a:t>using</a:t>
            </a:r>
            <a:r>
              <a:rPr lang="zh-CN" altLang="en-US" dirty="0"/>
              <a:t> </a:t>
            </a:r>
            <a:r>
              <a:rPr lang="en-US" altLang="zh-CN" dirty="0"/>
              <a:t>these</a:t>
            </a:r>
            <a:r>
              <a:rPr lang="zh-CN" altLang="en-US" dirty="0"/>
              <a:t> </a:t>
            </a:r>
            <a:r>
              <a:rPr lang="en-US" altLang="zh-CN" dirty="0"/>
              <a:t>data,</a:t>
            </a:r>
            <a:r>
              <a:rPr lang="zh-CN" altLang="en-US" dirty="0"/>
              <a:t> </a:t>
            </a:r>
            <a:r>
              <a:rPr lang="en-US" altLang="zh-CN" dirty="0"/>
              <a:t>it</a:t>
            </a:r>
            <a:r>
              <a:rPr lang="zh-CN" altLang="en-US" dirty="0"/>
              <a:t> </a:t>
            </a:r>
            <a:r>
              <a:rPr lang="en-US" altLang="zh-CN" dirty="0"/>
              <a:t>can</a:t>
            </a:r>
            <a:r>
              <a:rPr lang="zh-CN" altLang="en-US" dirty="0"/>
              <a:t> </a:t>
            </a:r>
            <a:r>
              <a:rPr lang="en-US" altLang="zh-CN" dirty="0"/>
              <a:t>help</a:t>
            </a:r>
            <a:r>
              <a:rPr lang="zh-CN" altLang="en-US" dirty="0"/>
              <a:t> </a:t>
            </a:r>
            <a:r>
              <a:rPr lang="en-US" altLang="zh-CN" dirty="0"/>
              <a:t>potential</a:t>
            </a:r>
            <a:r>
              <a:rPr lang="zh-CN" altLang="en-US" dirty="0"/>
              <a:t> </a:t>
            </a:r>
            <a:r>
              <a:rPr lang="en-US" altLang="zh-CN" dirty="0"/>
              <a:t>business</a:t>
            </a:r>
            <a:r>
              <a:rPr lang="zh-CN" altLang="en-US" dirty="0"/>
              <a:t> </a:t>
            </a:r>
            <a:r>
              <a:rPr lang="en-US" altLang="zh-CN" dirty="0"/>
              <a:t>owners</a:t>
            </a:r>
            <a:r>
              <a:rPr lang="zh-CN" altLang="en-US" dirty="0"/>
              <a:t> </a:t>
            </a:r>
            <a:r>
              <a:rPr lang="en-US" altLang="zh-CN" dirty="0"/>
              <a:t>to</a:t>
            </a:r>
            <a:r>
              <a:rPr lang="zh-CN" altLang="en-US" dirty="0"/>
              <a:t> </a:t>
            </a:r>
            <a:r>
              <a:rPr lang="en-US" altLang="zh-CN" dirty="0"/>
              <a:t>make</a:t>
            </a:r>
            <a:r>
              <a:rPr lang="zh-CN" altLang="en-US" dirty="0"/>
              <a:t> </a:t>
            </a:r>
            <a:r>
              <a:rPr lang="en-US" altLang="zh-CN" dirty="0"/>
              <a:t>decisions</a:t>
            </a:r>
            <a:r>
              <a:rPr lang="zh-CN" altLang="en-US" dirty="0"/>
              <a:t> </a:t>
            </a:r>
            <a:r>
              <a:rPr lang="en-US" altLang="zh-CN" dirty="0"/>
              <a:t>on</a:t>
            </a:r>
            <a:r>
              <a:rPr lang="zh-CN" altLang="en-US" dirty="0"/>
              <a:t> </a:t>
            </a:r>
            <a:r>
              <a:rPr lang="en-US" altLang="zh-CN" dirty="0"/>
              <a:t>which</a:t>
            </a:r>
            <a:r>
              <a:rPr lang="zh-CN" altLang="en-US" dirty="0"/>
              <a:t> </a:t>
            </a:r>
            <a:r>
              <a:rPr lang="en-US" altLang="zh-CN" dirty="0"/>
              <a:t>locations</a:t>
            </a:r>
            <a:r>
              <a:rPr lang="zh-CN" altLang="en-US" dirty="0"/>
              <a:t> </a:t>
            </a:r>
            <a:r>
              <a:rPr lang="en-US" altLang="zh-CN" dirty="0"/>
              <a:t>they</a:t>
            </a:r>
            <a:r>
              <a:rPr lang="zh-CN" altLang="en-US" dirty="0"/>
              <a:t> </a:t>
            </a:r>
            <a:r>
              <a:rPr lang="en-US" altLang="zh-CN" dirty="0"/>
              <a:t>can</a:t>
            </a:r>
            <a:r>
              <a:rPr lang="zh-CN" altLang="en-US" dirty="0"/>
              <a:t> </a:t>
            </a:r>
            <a:r>
              <a:rPr lang="en-US" altLang="zh-CN" dirty="0"/>
              <a:t>invest</a:t>
            </a:r>
            <a:r>
              <a:rPr lang="zh-CN" altLang="en-US" dirty="0"/>
              <a:t> </a:t>
            </a:r>
            <a:r>
              <a:rPr lang="en-US" altLang="zh-CN" dirty="0"/>
              <a:t>in.</a:t>
            </a:r>
            <a:r>
              <a:rPr lang="zh-CN" altLang="en-US" dirty="0"/>
              <a:t> </a:t>
            </a:r>
            <a:br>
              <a:rPr lang="en-US" sz="1600" dirty="0"/>
            </a:br>
            <a:endParaRPr lang="en-CN" sz="1600" dirty="0"/>
          </a:p>
        </p:txBody>
      </p:sp>
    </p:spTree>
    <p:extLst>
      <p:ext uri="{BB962C8B-B14F-4D97-AF65-F5344CB8AC3E}">
        <p14:creationId xmlns:p14="http://schemas.microsoft.com/office/powerpoint/2010/main" val="1309353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F4E8-B532-9443-8503-9547DA62A596}"/>
              </a:ext>
            </a:extLst>
          </p:cNvPr>
          <p:cNvSpPr>
            <a:spLocks noGrp="1"/>
          </p:cNvSpPr>
          <p:nvPr>
            <p:ph type="title"/>
          </p:nvPr>
        </p:nvSpPr>
        <p:spPr/>
        <p:txBody>
          <a:bodyPr/>
          <a:lstStyle/>
          <a:p>
            <a:r>
              <a:rPr lang="en-US" altLang="zh-CN" dirty="0"/>
              <a:t>Introduction/Problem</a:t>
            </a:r>
            <a:endParaRPr lang="en-CN" dirty="0"/>
          </a:p>
        </p:txBody>
      </p:sp>
      <p:sp>
        <p:nvSpPr>
          <p:cNvPr id="3" name="Content Placeholder 2">
            <a:extLst>
              <a:ext uri="{FF2B5EF4-FFF2-40B4-BE49-F238E27FC236}">
                <a16:creationId xmlns:a16="http://schemas.microsoft.com/office/drawing/2014/main" id="{E366756A-26D6-514C-9731-7B22E4F26122}"/>
              </a:ext>
            </a:extLst>
          </p:cNvPr>
          <p:cNvSpPr>
            <a:spLocks noGrp="1"/>
          </p:cNvSpPr>
          <p:nvPr>
            <p:ph idx="1"/>
          </p:nvPr>
        </p:nvSpPr>
        <p:spPr>
          <a:xfrm>
            <a:off x="818712" y="2440948"/>
            <a:ext cx="10554574" cy="3636511"/>
          </a:xfrm>
        </p:spPr>
        <p:txBody>
          <a:bodyPr>
            <a:normAutofit fontScale="85000" lnSpcReduction="10000"/>
          </a:bodyPr>
          <a:lstStyle/>
          <a:p>
            <a:r>
              <a:rPr lang="en-US" dirty="0"/>
              <a:t>New York City (NYC), often called simply New York, is the most populous city in the United States. With an estimated 2019 population of 8,336,817 distributed over about 302.6 square miles, New York City is also the most densely populated major city in the United States.</a:t>
            </a:r>
          </a:p>
          <a:p>
            <a:r>
              <a:rPr lang="en-US" dirty="0"/>
              <a:t>Located at the southern tip of the U.S. state of New York, the city is the center of the New York metropolitan area, the largest metropolitan area in the world by urban landmass. With almost 20 million people in its metropolitan statistical area and approximately 23 million in its combined statistical area, it is one of the world's most populous megacities.</a:t>
            </a:r>
          </a:p>
          <a:p>
            <a:br>
              <a:rPr lang="en-US" dirty="0"/>
            </a:br>
            <a:r>
              <a:rPr lang="en-US" dirty="0"/>
              <a:t>Situated on one of the world's largest natural harbors, New York City is composed of five boroughs,  each of which is a county of the State of New York. The five boroughs—Brooklyn, Queens, Manhattan, the Bronx, and Staten. The city and its metropolitan area constitute the premier gateway for legal immigration to the United States.  As many as 800 languages are spoken in New York, making it the most linguistically diverse city in the world.  New York is home to more than 3.2 million residents born outside the United States, the largest foreign-born population of any city in the world as of 2016. As of 2019, the New York metropolitan area is estimated to produce a gross metropolitan product (GMP) of $2.0 trillion. (Reference: Wikipedia) </a:t>
            </a:r>
          </a:p>
        </p:txBody>
      </p:sp>
    </p:spTree>
    <p:extLst>
      <p:ext uri="{BB962C8B-B14F-4D97-AF65-F5344CB8AC3E}">
        <p14:creationId xmlns:p14="http://schemas.microsoft.com/office/powerpoint/2010/main" val="3688375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278E-6AF9-ED44-90BD-87DB89843AB4}"/>
              </a:ext>
            </a:extLst>
          </p:cNvPr>
          <p:cNvSpPr>
            <a:spLocks noGrp="1"/>
          </p:cNvSpPr>
          <p:nvPr>
            <p:ph type="title"/>
          </p:nvPr>
        </p:nvSpPr>
        <p:spPr/>
        <p:txBody>
          <a:bodyPr/>
          <a:lstStyle/>
          <a:p>
            <a:r>
              <a:rPr lang="en-US" dirty="0"/>
              <a:t>Problem </a:t>
            </a:r>
            <a:r>
              <a:rPr lang="en-US" altLang="zh-CN" dirty="0"/>
              <a:t>D</a:t>
            </a:r>
            <a:r>
              <a:rPr lang="en-US" dirty="0"/>
              <a:t>escription</a:t>
            </a:r>
            <a:endParaRPr lang="en-CN" dirty="0"/>
          </a:p>
        </p:txBody>
      </p:sp>
      <p:sp>
        <p:nvSpPr>
          <p:cNvPr id="3" name="Content Placeholder 2">
            <a:extLst>
              <a:ext uri="{FF2B5EF4-FFF2-40B4-BE49-F238E27FC236}">
                <a16:creationId xmlns:a16="http://schemas.microsoft.com/office/drawing/2014/main" id="{90242F9C-F264-E749-8284-82045EC64A1F}"/>
              </a:ext>
            </a:extLst>
          </p:cNvPr>
          <p:cNvSpPr>
            <a:spLocks noGrp="1"/>
          </p:cNvSpPr>
          <p:nvPr>
            <p:ph idx="1"/>
          </p:nvPr>
        </p:nvSpPr>
        <p:spPr>
          <a:xfrm>
            <a:off x="818712" y="2663687"/>
            <a:ext cx="10554574" cy="3533042"/>
          </a:xfrm>
        </p:spPr>
        <p:txBody>
          <a:bodyPr>
            <a:normAutofit fontScale="85000" lnSpcReduction="20000"/>
          </a:bodyPr>
          <a:lstStyle/>
          <a:p>
            <a:r>
              <a:rPr lang="en-US" dirty="0"/>
              <a:t>The objective of this capstone project is not only to analyze/select the best locations in the city of </a:t>
            </a:r>
            <a:r>
              <a:rPr lang="en-US" altLang="zh-CN" dirty="0"/>
              <a:t>N</a:t>
            </a:r>
            <a:r>
              <a:rPr lang="en-US" dirty="0"/>
              <a:t>ew </a:t>
            </a:r>
            <a:r>
              <a:rPr lang="en-US" altLang="zh-CN" dirty="0"/>
              <a:t>Y</a:t>
            </a:r>
            <a:r>
              <a:rPr lang="en-US" dirty="0"/>
              <a:t>ork for tourists, but also to give suggestions to those who want to open a new restaurant in </a:t>
            </a:r>
            <a:r>
              <a:rPr lang="en-US" altLang="zh-CN" dirty="0"/>
              <a:t>N</a:t>
            </a:r>
            <a:r>
              <a:rPr lang="en-US" dirty="0"/>
              <a:t>ew </a:t>
            </a:r>
            <a:r>
              <a:rPr lang="en-US" altLang="zh-CN" dirty="0"/>
              <a:t>Y</a:t>
            </a:r>
            <a:r>
              <a:rPr lang="en-US" dirty="0"/>
              <a:t>ork </a:t>
            </a:r>
            <a:r>
              <a:rPr lang="en-US" altLang="zh-CN" dirty="0"/>
              <a:t>C</a:t>
            </a:r>
            <a:r>
              <a:rPr lang="en-US" dirty="0"/>
              <a:t>ity, based on the data of different neighborhoods in the city. </a:t>
            </a:r>
          </a:p>
          <a:p>
            <a:pPr marL="0" indent="0">
              <a:buNone/>
            </a:pPr>
            <a:endParaRPr lang="en-US" dirty="0"/>
          </a:p>
          <a:p>
            <a:r>
              <a:rPr lang="en-US" dirty="0"/>
              <a:t>Based on the above info, we will answer three questions below:</a:t>
            </a:r>
          </a:p>
          <a:p>
            <a:pPr marL="0" indent="0">
              <a:buNone/>
            </a:pPr>
            <a:r>
              <a:rPr lang="en-US" dirty="0"/>
              <a:t>	</a:t>
            </a:r>
            <a:r>
              <a:rPr lang="zh-CN" altLang="en-US" dirty="0"/>
              <a:t> </a:t>
            </a:r>
            <a:r>
              <a:rPr lang="en-US" dirty="0"/>
              <a:t>1. What the most visited venues in New York City?</a:t>
            </a:r>
          </a:p>
          <a:p>
            <a:pPr marL="0" indent="0">
              <a:buNone/>
            </a:pPr>
            <a:r>
              <a:rPr lang="en-US" dirty="0"/>
              <a:t>	 2. Which neighborhood has the most venues? </a:t>
            </a:r>
          </a:p>
          <a:p>
            <a:pPr marL="0" indent="0">
              <a:buNone/>
            </a:pPr>
            <a:r>
              <a:rPr lang="en-US" dirty="0"/>
              <a:t>	 3. What the best investment choices in </a:t>
            </a:r>
            <a:r>
              <a:rPr lang="en-US" altLang="zh-CN" dirty="0"/>
              <a:t>N</a:t>
            </a:r>
            <a:r>
              <a:rPr lang="en-US" dirty="0"/>
              <a:t>ew </a:t>
            </a:r>
            <a:r>
              <a:rPr lang="en-US" altLang="zh-CN" dirty="0"/>
              <a:t>Y</a:t>
            </a:r>
            <a:r>
              <a:rPr lang="en-US" dirty="0"/>
              <a:t>ork </a:t>
            </a:r>
            <a:r>
              <a:rPr lang="en-US" altLang="zh-CN" dirty="0"/>
              <a:t>C</a:t>
            </a:r>
            <a:r>
              <a:rPr lang="en-US" dirty="0"/>
              <a:t>ity if someone wants to open a restaurant?</a:t>
            </a:r>
          </a:p>
          <a:p>
            <a:br>
              <a:rPr lang="en-US" dirty="0"/>
            </a:br>
            <a:r>
              <a:rPr lang="en-US" dirty="0"/>
              <a:t>By answering the above three questions, it will help tourists or investors to know what place is better to visit, invest, or to start their own business based on the venues’ information. This will also help people to make decisions if they are thinking about migrating to New York City. In short, the target for this project is basically everyone who is exploring different places or similar places.</a:t>
            </a:r>
          </a:p>
          <a:p>
            <a:pPr marL="0" indent="0">
              <a:buNone/>
            </a:pPr>
            <a:endParaRPr lang="en-CN" dirty="0"/>
          </a:p>
        </p:txBody>
      </p:sp>
    </p:spTree>
    <p:extLst>
      <p:ext uri="{BB962C8B-B14F-4D97-AF65-F5344CB8AC3E}">
        <p14:creationId xmlns:p14="http://schemas.microsoft.com/office/powerpoint/2010/main" val="385014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124C-D3CD-8245-BB9C-8D1177D94775}"/>
              </a:ext>
            </a:extLst>
          </p:cNvPr>
          <p:cNvSpPr>
            <a:spLocks noGrp="1"/>
          </p:cNvSpPr>
          <p:nvPr>
            <p:ph type="title"/>
          </p:nvPr>
        </p:nvSpPr>
        <p:spPr/>
        <p:txBody>
          <a:bodyPr/>
          <a:lstStyle/>
          <a:p>
            <a:r>
              <a:rPr lang="en-US" dirty="0"/>
              <a:t>Description of the </a:t>
            </a:r>
            <a:r>
              <a:rPr lang="en-US" altLang="zh-CN" dirty="0"/>
              <a:t>D</a:t>
            </a:r>
            <a:r>
              <a:rPr lang="en-US" dirty="0"/>
              <a:t>ata</a:t>
            </a:r>
            <a:endParaRPr lang="en-CN" dirty="0"/>
          </a:p>
        </p:txBody>
      </p:sp>
      <p:sp>
        <p:nvSpPr>
          <p:cNvPr id="3" name="Content Placeholder 2">
            <a:extLst>
              <a:ext uri="{FF2B5EF4-FFF2-40B4-BE49-F238E27FC236}">
                <a16:creationId xmlns:a16="http://schemas.microsoft.com/office/drawing/2014/main" id="{D5B4F13B-91EB-B943-B6C1-D5C35A9B6D8C}"/>
              </a:ext>
            </a:extLst>
          </p:cNvPr>
          <p:cNvSpPr>
            <a:spLocks noGrp="1"/>
          </p:cNvSpPr>
          <p:nvPr>
            <p:ph idx="1"/>
          </p:nvPr>
        </p:nvSpPr>
        <p:spPr/>
        <p:txBody>
          <a:bodyPr>
            <a:normAutofit fontScale="92500" lnSpcReduction="10000"/>
          </a:bodyPr>
          <a:lstStyle/>
          <a:p>
            <a:r>
              <a:rPr lang="en-US" dirty="0"/>
              <a:t>The main data that will use in the project is from below link: </a:t>
            </a:r>
            <a:r>
              <a:rPr lang="en-US" u="sng" dirty="0">
                <a:hlinkClick r:id="rId2"/>
              </a:rPr>
              <a:t>https://maps.princeton.edu/catalog/nyu-2451-34572</a:t>
            </a:r>
            <a:r>
              <a:rPr lang="en-US" dirty="0"/>
              <a:t>. </a:t>
            </a:r>
          </a:p>
          <a:p>
            <a:endParaRPr lang="en-US" dirty="0"/>
          </a:p>
          <a:p>
            <a:r>
              <a:rPr lang="en-US" altLang="zh-CN" dirty="0"/>
              <a:t>W</a:t>
            </a:r>
            <a:r>
              <a:rPr lang="en-US" dirty="0"/>
              <a:t>e will use the below data:</a:t>
            </a:r>
          </a:p>
          <a:p>
            <a:pPr marL="0" indent="0" fontAlgn="base">
              <a:buNone/>
            </a:pPr>
            <a:r>
              <a:rPr lang="en-US" dirty="0"/>
              <a:t>	</a:t>
            </a:r>
            <a:r>
              <a:rPr lang="zh-CN" altLang="en-US" dirty="0"/>
              <a:t> </a:t>
            </a:r>
            <a:r>
              <a:rPr lang="en-US" altLang="zh-CN" dirty="0"/>
              <a:t>1.</a:t>
            </a:r>
            <a:r>
              <a:rPr lang="zh-CN" altLang="en-US" dirty="0"/>
              <a:t> </a:t>
            </a:r>
            <a:r>
              <a:rPr lang="en-US" dirty="0"/>
              <a:t>List of neighborhoods in </a:t>
            </a:r>
            <a:r>
              <a:rPr lang="en-US" altLang="zh-CN" dirty="0"/>
              <a:t>N</a:t>
            </a:r>
            <a:r>
              <a:rPr lang="en-US" dirty="0"/>
              <a:t>ew </a:t>
            </a:r>
            <a:r>
              <a:rPr lang="en-US" altLang="zh-CN" dirty="0"/>
              <a:t>Y</a:t>
            </a:r>
            <a:r>
              <a:rPr lang="en-US" dirty="0"/>
              <a:t>ork </a:t>
            </a:r>
            <a:r>
              <a:rPr lang="en-US" altLang="zh-CN" dirty="0"/>
              <a:t>C</a:t>
            </a:r>
            <a:r>
              <a:rPr lang="en-US" dirty="0"/>
              <a:t>ity.</a:t>
            </a:r>
          </a:p>
          <a:p>
            <a:pPr marL="0" indent="0" fontAlgn="base">
              <a:buNone/>
            </a:pPr>
            <a:r>
              <a:rPr lang="en-US" dirty="0"/>
              <a:t>	</a:t>
            </a:r>
            <a:r>
              <a:rPr lang="zh-CN" altLang="en-US" dirty="0"/>
              <a:t> </a:t>
            </a:r>
            <a:r>
              <a:rPr lang="en-US" altLang="zh-CN" dirty="0"/>
              <a:t>2.</a:t>
            </a:r>
            <a:r>
              <a:rPr lang="en-US" dirty="0"/>
              <a:t>Latitude and longitude coordinates of those neighborhoods</a:t>
            </a:r>
          </a:p>
          <a:p>
            <a:pPr marL="0" indent="0" fontAlgn="base">
              <a:buNone/>
            </a:pPr>
            <a:r>
              <a:rPr lang="en-US" dirty="0"/>
              <a:t>	</a:t>
            </a:r>
            <a:r>
              <a:rPr lang="zh-CN" altLang="en-US" dirty="0"/>
              <a:t> </a:t>
            </a:r>
            <a:r>
              <a:rPr lang="en-US" altLang="zh-CN" dirty="0"/>
              <a:t>3.</a:t>
            </a:r>
            <a:r>
              <a:rPr lang="zh-CN" altLang="en-US" dirty="0"/>
              <a:t> </a:t>
            </a:r>
            <a:r>
              <a:rPr lang="en-US" dirty="0"/>
              <a:t>Specific venue data and mainly related to restaurants </a:t>
            </a:r>
          </a:p>
          <a:p>
            <a:pPr marL="0" indent="0" fontAlgn="base">
              <a:buNone/>
            </a:pPr>
            <a:endParaRPr lang="en-US" dirty="0"/>
          </a:p>
          <a:p>
            <a:r>
              <a:rPr lang="en-US" dirty="0"/>
              <a:t>Then we will use Foursquare API to explore the data for those neighborhoods. Overall, this project will involve data cleaning, data wrangling, machine learning, and data visualization. </a:t>
            </a:r>
            <a:br>
              <a:rPr lang="en-US" dirty="0"/>
            </a:br>
            <a:endParaRPr lang="en-CN" dirty="0"/>
          </a:p>
        </p:txBody>
      </p:sp>
    </p:spTree>
    <p:extLst>
      <p:ext uri="{BB962C8B-B14F-4D97-AF65-F5344CB8AC3E}">
        <p14:creationId xmlns:p14="http://schemas.microsoft.com/office/powerpoint/2010/main" val="96562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A0F2849-21DA-3149-B436-4AD2AF03A77E}"/>
              </a:ext>
            </a:extLst>
          </p:cNvPr>
          <p:cNvSpPr>
            <a:spLocks noGrp="1"/>
          </p:cNvSpPr>
          <p:nvPr>
            <p:ph type="title"/>
          </p:nvPr>
        </p:nvSpPr>
        <p:spPr>
          <a:xfrm>
            <a:off x="451514" y="394943"/>
            <a:ext cx="11288972" cy="816637"/>
          </a:xfrm>
          <a:effectLst/>
        </p:spPr>
        <p:txBody>
          <a:bodyPr vert="horz" lIns="91440" tIns="45720" rIns="91440" bIns="45720" rtlCol="0" anchor="b">
            <a:normAutofit/>
          </a:bodyPr>
          <a:lstStyle/>
          <a:p>
            <a:r>
              <a:rPr lang="en-US" altLang="zh-CN" sz="3200" dirty="0">
                <a:solidFill>
                  <a:srgbClr val="FFFFFF"/>
                </a:solidFill>
              </a:rPr>
              <a:t>Data We Need</a:t>
            </a:r>
            <a:endParaRPr lang="en-US" sz="3200" dirty="0">
              <a:solidFill>
                <a:srgbClr val="FFFFFF"/>
              </a:solidFill>
            </a:endParaRPr>
          </a:p>
        </p:txBody>
      </p:sp>
      <p:pic>
        <p:nvPicPr>
          <p:cNvPr id="9" name="Content Placeholder 8" descr="Table&#10;&#10;Description automatically generated">
            <a:extLst>
              <a:ext uri="{FF2B5EF4-FFF2-40B4-BE49-F238E27FC236}">
                <a16:creationId xmlns:a16="http://schemas.microsoft.com/office/drawing/2014/main" id="{2510B781-225B-6946-9CEA-222C0285BD98}"/>
              </a:ext>
            </a:extLst>
          </p:cNvPr>
          <p:cNvPicPr>
            <a:picLocks noGrp="1" noChangeAspect="1"/>
          </p:cNvPicPr>
          <p:nvPr>
            <p:ph idx="1"/>
          </p:nvPr>
        </p:nvPicPr>
        <p:blipFill>
          <a:blip r:embed="rId2"/>
          <a:stretch>
            <a:fillRect/>
          </a:stretch>
        </p:blipFill>
        <p:spPr>
          <a:xfrm>
            <a:off x="1042183" y="2580931"/>
            <a:ext cx="10107633" cy="3636963"/>
          </a:xfrm>
        </p:spPr>
      </p:pic>
    </p:spTree>
    <p:extLst>
      <p:ext uri="{BB962C8B-B14F-4D97-AF65-F5344CB8AC3E}">
        <p14:creationId xmlns:p14="http://schemas.microsoft.com/office/powerpoint/2010/main" val="402212682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4DC0-1B69-164C-8515-7A011049B5DD}"/>
              </a:ext>
            </a:extLst>
          </p:cNvPr>
          <p:cNvSpPr>
            <a:spLocks noGrp="1"/>
          </p:cNvSpPr>
          <p:nvPr>
            <p:ph type="title"/>
          </p:nvPr>
        </p:nvSpPr>
        <p:spPr/>
        <p:txBody>
          <a:bodyPr/>
          <a:lstStyle/>
          <a:p>
            <a:r>
              <a:rPr lang="en-US" altLang="zh-CN" dirty="0"/>
              <a:t>U</a:t>
            </a:r>
            <a:r>
              <a:rPr lang="en-US" dirty="0"/>
              <a:t>se </a:t>
            </a:r>
            <a:r>
              <a:rPr lang="en-US" altLang="zh-CN" dirty="0"/>
              <a:t>Folium</a:t>
            </a:r>
            <a:r>
              <a:rPr lang="zh-CN" altLang="en-US" dirty="0"/>
              <a:t> </a:t>
            </a:r>
            <a:r>
              <a:rPr lang="en-US" altLang="zh-CN" dirty="0"/>
              <a:t>to</a:t>
            </a:r>
            <a:r>
              <a:rPr lang="zh-CN" altLang="en-US" dirty="0"/>
              <a:t> </a:t>
            </a:r>
            <a:r>
              <a:rPr lang="en-US" altLang="zh-CN" dirty="0"/>
              <a:t>visualize</a:t>
            </a:r>
            <a:r>
              <a:rPr lang="zh-CN" altLang="en-US" dirty="0"/>
              <a:t> </a:t>
            </a:r>
            <a:r>
              <a:rPr lang="en-US" altLang="zh-CN" dirty="0"/>
              <a:t>the</a:t>
            </a:r>
            <a:r>
              <a:rPr lang="zh-CN" altLang="en-US" dirty="0"/>
              <a:t> </a:t>
            </a:r>
            <a:r>
              <a:rPr lang="en-US" altLang="zh-CN" dirty="0"/>
              <a:t>data</a:t>
            </a:r>
            <a:endParaRPr lang="en-CN" dirty="0"/>
          </a:p>
        </p:txBody>
      </p:sp>
      <p:pic>
        <p:nvPicPr>
          <p:cNvPr id="5" name="Content Placeholder 4" descr="Map&#10;&#10;Description automatically generated">
            <a:extLst>
              <a:ext uri="{FF2B5EF4-FFF2-40B4-BE49-F238E27FC236}">
                <a16:creationId xmlns:a16="http://schemas.microsoft.com/office/drawing/2014/main" id="{4418B537-1517-2B4C-B3C8-831BAA76377B}"/>
              </a:ext>
            </a:extLst>
          </p:cNvPr>
          <p:cNvPicPr>
            <a:picLocks noGrp="1" noChangeAspect="1"/>
          </p:cNvPicPr>
          <p:nvPr>
            <p:ph idx="1"/>
          </p:nvPr>
        </p:nvPicPr>
        <p:blipFill>
          <a:blip r:embed="rId2"/>
          <a:stretch>
            <a:fillRect/>
          </a:stretch>
        </p:blipFill>
        <p:spPr>
          <a:xfrm>
            <a:off x="2050742" y="2248930"/>
            <a:ext cx="8205365" cy="4497859"/>
          </a:xfrm>
        </p:spPr>
      </p:pic>
    </p:spTree>
    <p:extLst>
      <p:ext uri="{BB962C8B-B14F-4D97-AF65-F5344CB8AC3E}">
        <p14:creationId xmlns:p14="http://schemas.microsoft.com/office/powerpoint/2010/main" val="3236300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C5AB-86E7-7041-8E9A-9E2B7F0BBC5A}"/>
              </a:ext>
            </a:extLst>
          </p:cNvPr>
          <p:cNvSpPr>
            <a:spLocks noGrp="1"/>
          </p:cNvSpPr>
          <p:nvPr>
            <p:ph type="title"/>
          </p:nvPr>
        </p:nvSpPr>
        <p:spPr/>
        <p:txBody>
          <a:bodyPr/>
          <a:lstStyle/>
          <a:p>
            <a:r>
              <a:rPr lang="en-US" altLang="zh-CN" dirty="0"/>
              <a:t>Implement</a:t>
            </a:r>
            <a:r>
              <a:rPr lang="zh-CN" altLang="en-US" dirty="0"/>
              <a:t> </a:t>
            </a:r>
            <a:r>
              <a:rPr lang="en-US" altLang="zh-CN" dirty="0"/>
              <a:t>Foursquare</a:t>
            </a:r>
            <a:r>
              <a:rPr lang="zh-CN" altLang="en-US" dirty="0"/>
              <a:t> </a:t>
            </a:r>
            <a:r>
              <a:rPr lang="en-US" altLang="zh-CN" dirty="0"/>
              <a:t>API</a:t>
            </a:r>
            <a:r>
              <a:rPr lang="zh-CN" altLang="en-US" dirty="0"/>
              <a:t> </a:t>
            </a:r>
            <a:r>
              <a:rPr lang="en-US" altLang="zh-CN" dirty="0"/>
              <a:t>to</a:t>
            </a:r>
            <a:r>
              <a:rPr lang="zh-CN" altLang="en-US" dirty="0"/>
              <a:t> </a:t>
            </a:r>
            <a:r>
              <a:rPr lang="en-US" altLang="zh-CN" dirty="0"/>
              <a:t>explore</a:t>
            </a:r>
            <a:endParaRPr lang="en-CN" dirty="0"/>
          </a:p>
        </p:txBody>
      </p:sp>
      <p:pic>
        <p:nvPicPr>
          <p:cNvPr id="5" name="Content Placeholder 4" descr="Table&#10;&#10;Description automatically generated">
            <a:extLst>
              <a:ext uri="{FF2B5EF4-FFF2-40B4-BE49-F238E27FC236}">
                <a16:creationId xmlns:a16="http://schemas.microsoft.com/office/drawing/2014/main" id="{1B44525F-D5AE-8049-B418-4FAE6F380807}"/>
              </a:ext>
            </a:extLst>
          </p:cNvPr>
          <p:cNvPicPr>
            <a:picLocks noGrp="1" noChangeAspect="1"/>
          </p:cNvPicPr>
          <p:nvPr>
            <p:ph idx="1"/>
          </p:nvPr>
        </p:nvPicPr>
        <p:blipFill>
          <a:blip r:embed="rId2"/>
          <a:stretch>
            <a:fillRect/>
          </a:stretch>
        </p:blipFill>
        <p:spPr>
          <a:xfrm>
            <a:off x="912422" y="2222500"/>
            <a:ext cx="10367156" cy="3636963"/>
          </a:xfrm>
        </p:spPr>
      </p:pic>
    </p:spTree>
    <p:extLst>
      <p:ext uri="{BB962C8B-B14F-4D97-AF65-F5344CB8AC3E}">
        <p14:creationId xmlns:p14="http://schemas.microsoft.com/office/powerpoint/2010/main" val="98040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FE59-55A3-4F4A-A1FC-D12D8A55FF02}"/>
              </a:ext>
            </a:extLst>
          </p:cNvPr>
          <p:cNvSpPr>
            <a:spLocks noGrp="1"/>
          </p:cNvSpPr>
          <p:nvPr>
            <p:ph type="title"/>
          </p:nvPr>
        </p:nvSpPr>
        <p:spPr/>
        <p:txBody>
          <a:bodyPr/>
          <a:lstStyle/>
          <a:p>
            <a:r>
              <a:rPr lang="en-US" altLang="zh-CN" sz="3200" dirty="0"/>
              <a:t>Collect</a:t>
            </a:r>
            <a:r>
              <a:rPr lang="zh-CN" altLang="en-US" sz="3200" dirty="0"/>
              <a:t> </a:t>
            </a:r>
            <a:r>
              <a:rPr lang="en-US" altLang="zh-CN" sz="3200" dirty="0"/>
              <a:t>the</a:t>
            </a:r>
            <a:r>
              <a:rPr lang="zh-CN" altLang="en-US" sz="3200" dirty="0"/>
              <a:t> </a:t>
            </a:r>
            <a:r>
              <a:rPr lang="en-US" altLang="zh-CN" sz="3200" dirty="0"/>
              <a:t>the</a:t>
            </a:r>
            <a:r>
              <a:rPr lang="zh-CN" altLang="en-US" sz="3200" dirty="0"/>
              <a:t> </a:t>
            </a:r>
            <a:r>
              <a:rPr lang="en-US" altLang="zh-CN" sz="3200" dirty="0"/>
              <a:t>most</a:t>
            </a:r>
            <a:r>
              <a:rPr lang="zh-CN" altLang="en-US" sz="3200" dirty="0"/>
              <a:t> </a:t>
            </a:r>
            <a:r>
              <a:rPr lang="en-US" altLang="zh-CN" sz="3200" dirty="0"/>
              <a:t>common</a:t>
            </a:r>
            <a:r>
              <a:rPr lang="zh-CN" altLang="en-US" sz="3200" dirty="0"/>
              <a:t> </a:t>
            </a:r>
            <a:r>
              <a:rPr lang="en-US" altLang="zh-CN" sz="3200" dirty="0"/>
              <a:t>venues</a:t>
            </a:r>
            <a:r>
              <a:rPr lang="zh-CN" altLang="en-US" sz="3200" dirty="0"/>
              <a:t> </a:t>
            </a:r>
            <a:r>
              <a:rPr lang="en-US" altLang="zh-CN" sz="3200" dirty="0"/>
              <a:t>from</a:t>
            </a:r>
            <a:r>
              <a:rPr lang="zh-CN" altLang="en-US" sz="3200" dirty="0"/>
              <a:t> </a:t>
            </a:r>
            <a:r>
              <a:rPr lang="en-US" altLang="zh-CN" sz="3200" dirty="0"/>
              <a:t>each</a:t>
            </a:r>
            <a:r>
              <a:rPr lang="zh-CN" altLang="en-US" sz="3200" dirty="0"/>
              <a:t> </a:t>
            </a:r>
            <a:r>
              <a:rPr lang="en-US" altLang="zh-CN" sz="3200" dirty="0"/>
              <a:t>neighborhood</a:t>
            </a:r>
            <a:r>
              <a:rPr lang="zh-CN" altLang="en-US" sz="3200" dirty="0"/>
              <a:t> </a:t>
            </a:r>
            <a:endParaRPr lang="en-CN" sz="3200" dirty="0"/>
          </a:p>
        </p:txBody>
      </p:sp>
      <p:pic>
        <p:nvPicPr>
          <p:cNvPr id="9" name="Content Placeholder 8" descr="Table&#10;&#10;Description automatically generated">
            <a:extLst>
              <a:ext uri="{FF2B5EF4-FFF2-40B4-BE49-F238E27FC236}">
                <a16:creationId xmlns:a16="http://schemas.microsoft.com/office/drawing/2014/main" id="{7ADC498D-EDC3-7549-8BCD-C881EB5CD6EA}"/>
              </a:ext>
            </a:extLst>
          </p:cNvPr>
          <p:cNvPicPr>
            <a:picLocks noGrp="1" noChangeAspect="1"/>
          </p:cNvPicPr>
          <p:nvPr>
            <p:ph idx="1"/>
          </p:nvPr>
        </p:nvPicPr>
        <p:blipFill>
          <a:blip r:embed="rId2"/>
          <a:stretch>
            <a:fillRect/>
          </a:stretch>
        </p:blipFill>
        <p:spPr>
          <a:xfrm>
            <a:off x="2873211" y="2222500"/>
            <a:ext cx="6445578" cy="3636963"/>
          </a:xfrm>
        </p:spPr>
      </p:pic>
    </p:spTree>
    <p:extLst>
      <p:ext uri="{BB962C8B-B14F-4D97-AF65-F5344CB8AC3E}">
        <p14:creationId xmlns:p14="http://schemas.microsoft.com/office/powerpoint/2010/main" val="2118519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918DE-2324-1E42-9329-43D9385B07B2}"/>
              </a:ext>
            </a:extLst>
          </p:cNvPr>
          <p:cNvSpPr>
            <a:spLocks noGrp="1"/>
          </p:cNvSpPr>
          <p:nvPr>
            <p:ph type="title"/>
          </p:nvPr>
        </p:nvSpPr>
        <p:spPr/>
        <p:txBody>
          <a:bodyPr/>
          <a:lstStyle/>
          <a:p>
            <a:r>
              <a:rPr lang="en-US" altLang="zh-CN" dirty="0"/>
              <a:t>Limit</a:t>
            </a:r>
            <a:r>
              <a:rPr lang="zh-CN" altLang="en-US" dirty="0"/>
              <a:t> </a:t>
            </a:r>
            <a:r>
              <a:rPr lang="en-US" altLang="zh-CN" dirty="0"/>
              <a:t>the</a:t>
            </a:r>
            <a:r>
              <a:rPr lang="zh-CN" altLang="en-US" dirty="0"/>
              <a:t> </a:t>
            </a:r>
            <a:r>
              <a:rPr lang="en-US" altLang="zh-CN" dirty="0"/>
              <a:t>data</a:t>
            </a:r>
            <a:r>
              <a:rPr lang="zh-CN" altLang="en-US" dirty="0"/>
              <a:t> </a:t>
            </a:r>
            <a:r>
              <a:rPr lang="en-US" altLang="zh-CN" dirty="0"/>
              <a:t>to</a:t>
            </a:r>
            <a:r>
              <a:rPr lang="zh-CN" altLang="en-US" dirty="0"/>
              <a:t> </a:t>
            </a:r>
            <a:r>
              <a:rPr lang="en-US" altLang="zh-CN" dirty="0"/>
              <a:t>restaurants</a:t>
            </a:r>
            <a:r>
              <a:rPr lang="zh-CN" altLang="en-US" dirty="0"/>
              <a:t> </a:t>
            </a:r>
            <a:r>
              <a:rPr lang="en-US" altLang="zh-CN" dirty="0"/>
              <a:t>related</a:t>
            </a:r>
            <a:endParaRPr lang="en-CN" dirty="0"/>
          </a:p>
        </p:txBody>
      </p:sp>
      <p:pic>
        <p:nvPicPr>
          <p:cNvPr id="5" name="Content Placeholder 4" descr="Table&#10;&#10;Description automatically generated">
            <a:extLst>
              <a:ext uri="{FF2B5EF4-FFF2-40B4-BE49-F238E27FC236}">
                <a16:creationId xmlns:a16="http://schemas.microsoft.com/office/drawing/2014/main" id="{056CC3A0-557D-684B-9EFF-CA0BA6B35F91}"/>
              </a:ext>
            </a:extLst>
          </p:cNvPr>
          <p:cNvPicPr>
            <a:picLocks noGrp="1" noChangeAspect="1"/>
          </p:cNvPicPr>
          <p:nvPr>
            <p:ph idx="1"/>
          </p:nvPr>
        </p:nvPicPr>
        <p:blipFill>
          <a:blip r:embed="rId2"/>
          <a:stretch>
            <a:fillRect/>
          </a:stretch>
        </p:blipFill>
        <p:spPr>
          <a:xfrm>
            <a:off x="3442105" y="2222500"/>
            <a:ext cx="5307790" cy="3636963"/>
          </a:xfrm>
        </p:spPr>
      </p:pic>
    </p:spTree>
    <p:extLst>
      <p:ext uri="{BB962C8B-B14F-4D97-AF65-F5344CB8AC3E}">
        <p14:creationId xmlns:p14="http://schemas.microsoft.com/office/powerpoint/2010/main" val="4473419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otalTime>67</TotalTime>
  <Words>794</Words>
  <Application>Microsoft Macintosh PowerPoint</Application>
  <PresentationFormat>Widescreen</PresentationFormat>
  <Paragraphs>43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Avenir Black</vt:lpstr>
      <vt:lpstr>Century Gothic</vt:lpstr>
      <vt:lpstr>Wingdings 2</vt:lpstr>
      <vt:lpstr>Quotable</vt:lpstr>
      <vt:lpstr>Capstone Project The Battle of Neighborhood</vt:lpstr>
      <vt:lpstr>Introduction/Problem</vt:lpstr>
      <vt:lpstr>Problem Description</vt:lpstr>
      <vt:lpstr>Description of the Data</vt:lpstr>
      <vt:lpstr>Data We Need</vt:lpstr>
      <vt:lpstr>Use Folium to visualize the data</vt:lpstr>
      <vt:lpstr>Implement Foursquare API to explore</vt:lpstr>
      <vt:lpstr>Collect the the most common venues from each neighborhood </vt:lpstr>
      <vt:lpstr>Limit the data to restaurants related</vt:lpstr>
      <vt:lpstr>Visualize the top 10 restaurants categories</vt:lpstr>
      <vt:lpstr>Methodology Group the neighborhoods into to different clusters by applying clusters K-means algorithm </vt:lpstr>
      <vt:lpstr>Results – part 1 </vt:lpstr>
      <vt:lpstr>Results – part 2</vt:lpstr>
      <vt:lpstr>Results – part 3</vt:lpstr>
      <vt:lpstr>Discussion/Conclusion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The Battle of Neighborhood</dc:title>
  <dc:subject/>
  <dc:creator>Fei Ji</dc:creator>
  <cp:keywords/>
  <dc:description/>
  <cp:lastModifiedBy>poa</cp:lastModifiedBy>
  <cp:revision>7</cp:revision>
  <dcterms:created xsi:type="dcterms:W3CDTF">2021-01-07T09:29:47Z</dcterms:created>
  <dcterms:modified xsi:type="dcterms:W3CDTF">2021-01-07T10:46:04Z</dcterms:modified>
  <cp:category/>
</cp:coreProperties>
</file>